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65" r:id="rId3"/>
    <p:sldId id="301" r:id="rId4"/>
    <p:sldId id="266" r:id="rId5"/>
    <p:sldId id="323" r:id="rId6"/>
    <p:sldId id="312" r:id="rId7"/>
    <p:sldId id="279" r:id="rId8"/>
    <p:sldId id="290" r:id="rId9"/>
    <p:sldId id="267" r:id="rId10"/>
    <p:sldId id="278" r:id="rId11"/>
    <p:sldId id="283" r:id="rId12"/>
    <p:sldId id="324" r:id="rId13"/>
    <p:sldId id="287" r:id="rId14"/>
    <p:sldId id="286" r:id="rId15"/>
    <p:sldId id="293" r:id="rId16"/>
    <p:sldId id="288" r:id="rId17"/>
    <p:sldId id="285" r:id="rId18"/>
    <p:sldId id="320" r:id="rId19"/>
    <p:sldId id="289" r:id="rId20"/>
    <p:sldId id="294" r:id="rId21"/>
    <p:sldId id="291" r:id="rId22"/>
    <p:sldId id="295" r:id="rId23"/>
    <p:sldId id="273" r:id="rId24"/>
    <p:sldId id="268" r:id="rId25"/>
    <p:sldId id="276" r:id="rId26"/>
    <p:sldId id="299" r:id="rId27"/>
    <p:sldId id="304" r:id="rId28"/>
    <p:sldId id="325" r:id="rId29"/>
    <p:sldId id="329" r:id="rId30"/>
    <p:sldId id="332" r:id="rId31"/>
    <p:sldId id="318" r:id="rId32"/>
    <p:sldId id="330" r:id="rId33"/>
    <p:sldId id="331" r:id="rId34"/>
    <p:sldId id="326" r:id="rId35"/>
    <p:sldId id="315" r:id="rId36"/>
    <p:sldId id="305" r:id="rId37"/>
    <p:sldId id="314" r:id="rId38"/>
    <p:sldId id="316" r:id="rId39"/>
    <p:sldId id="317" r:id="rId40"/>
    <p:sldId id="302" r:id="rId41"/>
    <p:sldId id="306" r:id="rId42"/>
    <p:sldId id="307" r:id="rId43"/>
    <p:sldId id="327" r:id="rId44"/>
    <p:sldId id="298" r:id="rId45"/>
    <p:sldId id="328" r:id="rId46"/>
    <p:sldId id="297" r:id="rId47"/>
    <p:sldId id="308" r:id="rId48"/>
    <p:sldId id="322" r:id="rId49"/>
    <p:sldId id="321" r:id="rId50"/>
    <p:sldId id="311" r:id="rId51"/>
    <p:sldId id="280" r:id="rId52"/>
  </p:sldIdLst>
  <p:sldSz cx="18288000" cy="10287000"/>
  <p:notesSz cx="6858000" cy="9144000"/>
  <p:embeddedFontLst>
    <p:embeddedFont>
      <p:font typeface="Pretendard" panose="020B0600000101010101" charset="-127"/>
      <p:regular r:id="rId54"/>
      <p:bold r:id="rId55"/>
    </p:embeddedFont>
    <p:embeddedFont>
      <p:font typeface="Pretendard Bold" panose="020B0600000101010101" charset="-127"/>
      <p:bold r:id="rId56"/>
    </p:embeddedFont>
    <p:embeddedFont>
      <p:font typeface="Pretendard ExtraBold" panose="020B0600000101010101" charset="-127"/>
      <p:bold r:id="rId57"/>
    </p:embeddedFont>
    <p:embeddedFont>
      <p:font typeface="Pretendard Light" panose="020B0600000101010101" charset="-127"/>
      <p:regular r:id="rId58"/>
    </p:embeddedFont>
    <p:embeddedFont>
      <p:font typeface="Pretendard Medium" panose="020B0600000101010101" charset="-127"/>
      <p:regular r:id="rId59"/>
    </p:embeddedFont>
    <p:embeddedFont>
      <p:font typeface="Pretendard SemiBold" panose="020B0600000101010101" charset="-127"/>
      <p:bold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Hallym Gothic Bold" panose="020B0803000000000000" pitchFamily="50" charset="-127"/>
      <p:bold r:id="rId69"/>
    </p:embeddedFont>
    <p:embeddedFont>
      <p:font typeface="Hallym Gothic Medium" panose="020B0603000000000000" pitchFamily="50" charset="-127"/>
      <p:regular r:id="rId70"/>
    </p:embeddedFont>
    <p:embeddedFont>
      <p:font typeface="Hallym Gothic Regular" panose="020B0503000000000000" pitchFamily="50" charset="-127"/>
      <p:regular r:id="rId71"/>
    </p:embeddedFont>
    <p:embeddedFont>
      <p:font typeface="맑은 고딕" panose="020B0503020000020004" pitchFamily="50" charset="-127"/>
      <p:regular r:id="rId72"/>
      <p:bold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7" autoAdjust="0"/>
    <p:restoredTop sz="82421" autoAdjust="0"/>
  </p:normalViewPr>
  <p:slideViewPr>
    <p:cSldViewPr>
      <p:cViewPr varScale="1">
        <p:scale>
          <a:sx n="51" d="100"/>
          <a:sy n="51" d="100"/>
        </p:scale>
        <p:origin x="55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1</a:t>
            </a:r>
            <a:r>
              <a:rPr lang="ko-KR" altLang="en-US" dirty="0"/>
              <a:t>조 조장을 맡은 </a:t>
            </a:r>
            <a:r>
              <a:rPr lang="ko-KR" altLang="en-US" dirty="0" err="1"/>
              <a:t>강미림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r>
              <a:rPr lang="en-US" altLang="ko-KR" baseline="0" dirty="0"/>
              <a:t> ! </a:t>
            </a:r>
          </a:p>
          <a:p>
            <a:r>
              <a:rPr lang="ko-KR" altLang="en-US" baseline="0" dirty="0"/>
              <a:t>저희는 차량</a:t>
            </a:r>
            <a:r>
              <a:rPr lang="en-US" altLang="ko-KR" baseline="0" dirty="0"/>
              <a:t> </a:t>
            </a:r>
            <a:r>
              <a:rPr lang="ko-KR" altLang="en-US" baseline="0" dirty="0"/>
              <a:t>유지 보수와 관련한 프로젝트를 구현해 보았습니다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7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5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짧다고</a:t>
            </a:r>
            <a:r>
              <a:rPr lang="ko-KR" altLang="en-US" baseline="0" dirty="0"/>
              <a:t> 보자면 짧았던 이번 </a:t>
            </a:r>
            <a:r>
              <a:rPr lang="en-US" altLang="ko-KR" baseline="0" dirty="0"/>
              <a:t>4</a:t>
            </a:r>
            <a:r>
              <a:rPr lang="ko-KR" altLang="en-US" baseline="0" dirty="0"/>
              <a:t>주간의 일정표는 간단하게 </a:t>
            </a:r>
            <a:r>
              <a:rPr lang="ko-KR" altLang="en-US" baseline="0" dirty="0" err="1"/>
              <a:t>보여드리자면</a:t>
            </a:r>
            <a:r>
              <a:rPr lang="ko-KR" altLang="en-US" baseline="0" dirty="0"/>
              <a:t> 이렇습니다만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더 자세하게 계획해 업무 계획을 최대한 </a:t>
            </a:r>
            <a:r>
              <a:rPr lang="ko-KR" altLang="en-US" baseline="0" dirty="0" err="1"/>
              <a:t>철저히하여</a:t>
            </a:r>
            <a:r>
              <a:rPr lang="ko-KR" altLang="en-US" baseline="0" dirty="0"/>
              <a:t> 진행 상황에 무리가 없도록 노력하였습니다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4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6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기획 내용을 토대로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다이어그램을 </a:t>
            </a:r>
            <a:r>
              <a:rPr lang="ko-KR" altLang="en-US" dirty="0" err="1"/>
              <a:t>그려보았구요</a:t>
            </a:r>
            <a:r>
              <a:rPr lang="ko-KR" altLang="en-US" dirty="0"/>
              <a:t> </a:t>
            </a:r>
            <a:r>
              <a:rPr lang="ko-KR" altLang="en-US" dirty="0" err="1"/>
              <a:t>그내용을</a:t>
            </a:r>
            <a:r>
              <a:rPr lang="ko-KR" altLang="en-US" baseline="0" dirty="0"/>
              <a:t> 팀원들과 공유하며 서로 중요하다고 생각하는 기능들을  우선적으로 표현해보기로 하였습니다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40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r>
              <a:rPr lang="ko-KR" altLang="en-US" dirty="0"/>
              <a:t>  와</a:t>
            </a:r>
            <a:r>
              <a:rPr lang="en-US" altLang="ko-KR" dirty="0"/>
              <a:t>   admin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요구사항 명세를 </a:t>
            </a:r>
            <a:r>
              <a:rPr lang="en-US" altLang="ko-KR" baseline="0" dirty="0"/>
              <a:t> </a:t>
            </a:r>
            <a:r>
              <a:rPr lang="ko-KR" altLang="en-US" baseline="0" dirty="0"/>
              <a:t>보시겠습니다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4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하드웨어 및 성능 중심</a:t>
            </a:r>
            <a:r>
              <a:rPr lang="en-US" altLang="ko-KR" dirty="0"/>
              <a:t>,,</a:t>
            </a:r>
          </a:p>
          <a:p>
            <a:r>
              <a:rPr lang="ko-KR" altLang="en-US" dirty="0"/>
              <a:t>테이블 스키마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저장소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"AOS </a:t>
            </a:r>
            <a:r>
              <a:rPr lang="ko-KR" altLang="en-US" dirty="0"/>
              <a:t>란  </a:t>
            </a:r>
            <a:r>
              <a:rPr lang="en-US" altLang="ko-KR" dirty="0"/>
              <a:t>REST API</a:t>
            </a:r>
            <a:r>
              <a:rPr lang="ko-KR" altLang="en-US" dirty="0"/>
              <a:t>를 이용하여 클라이언트와 서버 간 데이터를 주고받는 방식이라고 할 수 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예</a:t>
            </a:r>
            <a:r>
              <a:rPr lang="ko-KR" altLang="en-US" dirty="0"/>
              <a:t>약 및 일정 정보를   실시간으로 연동하여 </a:t>
            </a:r>
            <a:endParaRPr lang="en-US" altLang="ko-KR" dirty="0"/>
          </a:p>
          <a:p>
            <a:pPr algn="l"/>
            <a:r>
              <a:rPr lang="ko-KR" altLang="en-US" dirty="0" err="1"/>
              <a:t>백엔드에서는</a:t>
            </a:r>
            <a:r>
              <a:rPr lang="ko-KR" altLang="en-US" dirty="0"/>
              <a:t> </a:t>
            </a:r>
            <a:r>
              <a:rPr lang="ko-KR" altLang="en-US" baseline="0" dirty="0"/>
              <a:t> 관리자에게  </a:t>
            </a:r>
            <a:r>
              <a:rPr lang="ko-KR" altLang="en-US" dirty="0"/>
              <a:t>연동이 즉각적으로 발생하게끔 하는 시스템입니다</a:t>
            </a:r>
            <a:r>
              <a:rPr lang="en-US" altLang="ko-KR" dirty="0"/>
              <a:t>.</a:t>
            </a:r>
            <a:r>
              <a:rPr lang="en-US" altLang="ko-KR" baseline="0" dirty="0"/>
              <a:t>    </a:t>
            </a:r>
            <a:r>
              <a:rPr lang="en-US" altLang="ko-KR" dirty="0"/>
              <a:t> </a:t>
            </a:r>
            <a:r>
              <a:rPr lang="ko-KR" altLang="en-US" dirty="0"/>
              <a:t>실시간 공유 기능을 통해  관리자는 운영을 효율적으로 할 수 있으며   사용자 입장에서는 재고 부족으로 인한 즉각적인 보수 상황에</a:t>
            </a:r>
            <a:r>
              <a:rPr lang="ko-KR" altLang="en-US" baseline="0" dirty="0"/>
              <a:t> 대비 할 수 있게 끔 합니다</a:t>
            </a:r>
            <a:r>
              <a:rPr lang="en-US" altLang="ko-KR" baseline="0" dirty="0"/>
              <a:t>.    </a:t>
            </a:r>
            <a:r>
              <a:rPr lang="ko-KR" altLang="en-US" baseline="0" dirty="0"/>
              <a:t>현재 </a:t>
            </a:r>
            <a:r>
              <a:rPr lang="ko-KR" altLang="en-US" baseline="0" dirty="0" err="1"/>
              <a:t>예약정비</a:t>
            </a:r>
            <a:r>
              <a:rPr lang="ko-KR" altLang="en-US" baseline="0" dirty="0"/>
              <a:t> 가능 여부를 포함하여  부품 서비스와 관련해서   해당 재고를 확인 할 수 있고</a:t>
            </a:r>
            <a:r>
              <a:rPr lang="en-US" altLang="ko-KR" baseline="0" dirty="0"/>
              <a:t>,</a:t>
            </a:r>
            <a:r>
              <a:rPr lang="ko-KR" altLang="en-US" baseline="0" dirty="0"/>
              <a:t>  원하는 지점으로 찾아 갈 수 있는 서비스로 편리함을 줄 수 있습니다</a:t>
            </a:r>
            <a:r>
              <a:rPr lang="en-US" altLang="ko-KR" baseline="0" dirty="0"/>
              <a:t>.     </a:t>
            </a:r>
            <a:r>
              <a:rPr lang="ko-KR" altLang="en-US" baseline="0" dirty="0"/>
              <a:t>즉각 부품 결제 후 관리자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1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</a:t>
            </a:r>
            <a:r>
              <a:rPr lang="ko-KR" altLang="en-US" dirty="0" err="1"/>
              <a:t>차고지라는</a:t>
            </a:r>
            <a:r>
              <a:rPr lang="ko-KR" altLang="en-US" dirty="0"/>
              <a:t> 사이트 인데요 </a:t>
            </a:r>
            <a:r>
              <a:rPr lang="en-US" altLang="ko-KR" dirty="0"/>
              <a:t>…!  </a:t>
            </a:r>
            <a:r>
              <a:rPr lang="ko-KR" altLang="en-US" dirty="0"/>
              <a:t>멋진 로고와 함께 이렇게 탄생하게 되었습니다</a:t>
            </a:r>
            <a:r>
              <a:rPr lang="en-US" altLang="ko-KR" dirty="0"/>
              <a:t>:) </a:t>
            </a:r>
            <a:r>
              <a:rPr lang="en-US" altLang="ko-KR" dirty="0" err="1"/>
              <a:t>GaragEZ</a:t>
            </a:r>
            <a:r>
              <a:rPr lang="en-US" altLang="ko-KR" baseline="0" dirty="0"/>
              <a:t>  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EZ </a:t>
            </a:r>
            <a:r>
              <a:rPr lang="ko-KR" altLang="en-US" baseline="0" dirty="0"/>
              <a:t>는</a:t>
            </a:r>
            <a:r>
              <a:rPr lang="en-US" altLang="ko-KR" baseline="0" dirty="0"/>
              <a:t>  </a:t>
            </a:r>
            <a:r>
              <a:rPr lang="ko-KR" altLang="en-US" baseline="0" dirty="0"/>
              <a:t>쉽다</a:t>
            </a:r>
            <a:r>
              <a:rPr lang="en-US" altLang="ko-KR" baseline="0" dirty="0"/>
              <a:t>! </a:t>
            </a:r>
            <a:r>
              <a:rPr lang="ko-KR" altLang="en-US" baseline="0" dirty="0"/>
              <a:t>의</a:t>
            </a:r>
            <a:r>
              <a:rPr lang="en-US" altLang="ko-KR" baseline="0" dirty="0"/>
              <a:t>  easy  </a:t>
            </a:r>
            <a:r>
              <a:rPr lang="ko-KR" altLang="en-US" baseline="0" dirty="0"/>
              <a:t>를 적용하여  구상하게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가게 리뷰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사용자가 정비소 혹은 가게를 이용한 뒤 </a:t>
            </a:r>
            <a:r>
              <a:rPr lang="ko-KR" altLang="en-US" dirty="0" err="1"/>
              <a:t>별점과</a:t>
            </a:r>
            <a:r>
              <a:rPr lang="ko-KR" altLang="en-US" dirty="0"/>
              <a:t> 후기를 작성할 수 있도록 하는 기능입니다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이를 통해 정비소별 만족도를 객관적으로 파악할 수 있고</a:t>
            </a:r>
            <a:r>
              <a:rPr lang="en-US" altLang="ko-KR" dirty="0"/>
              <a:t>, </a:t>
            </a:r>
            <a:r>
              <a:rPr lang="ko-KR" altLang="en-US" dirty="0"/>
              <a:t>신규 고객이 서비스를 선택하는 데 도움이 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예약 기능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고객이 온라인으로 원하는 날짜와 시간을 선택해 정비 예약을 진행할 수 있도록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 err="1"/>
              <a:t>백엔드에서는</a:t>
            </a:r>
            <a:r>
              <a:rPr lang="ko-KR" altLang="en-US" dirty="0"/>
              <a:t> 예약 요청을 처리하고</a:t>
            </a:r>
            <a:r>
              <a:rPr lang="en-US" altLang="ko-KR" dirty="0"/>
              <a:t>, </a:t>
            </a:r>
            <a:r>
              <a:rPr lang="ko-KR" altLang="en-US" dirty="0"/>
              <a:t>중복 예약이나 예약 가능 날짜를 구현합니다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570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제가 프로젝트 초반 진행의 속도를 높이기 위해 첫 회의에서 나왔던 내용을 기반으로 초기의 틀 및 구상을 했던 </a:t>
            </a:r>
            <a:r>
              <a:rPr lang="ko-KR" altLang="en-US" dirty="0" err="1"/>
              <a:t>유스케이스입니다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틀을 바탕으로 프로젝트의 방향성이 어느정도 그려졌고 여러 수정과 추가 및 삭제를 통하여 프로젝트를 </a:t>
            </a:r>
            <a:r>
              <a:rPr lang="ko-KR" altLang="en-US" dirty="0" err="1"/>
              <a:t>이어나갔습니다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2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사진은 틀 </a:t>
            </a:r>
            <a:r>
              <a:rPr lang="en-US" altLang="ko-KR" dirty="0"/>
              <a:t>SQL</a:t>
            </a:r>
            <a:r>
              <a:rPr lang="ko-KR" altLang="en-US" dirty="0"/>
              <a:t>과 더미데이터의 일부입니다 </a:t>
            </a:r>
            <a:endParaRPr lang="en-US" altLang="ko-KR" dirty="0"/>
          </a:p>
          <a:p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/>
              <a:t>MySQL</a:t>
            </a:r>
            <a:r>
              <a:rPr lang="ko-KR" altLang="en-US" dirty="0"/>
              <a:t>을 연동하여 실제 데이터베이스 테이블을 생성하고</a:t>
            </a:r>
            <a:r>
              <a:rPr lang="en-US" altLang="ko-KR" dirty="0"/>
              <a:t>, </a:t>
            </a:r>
            <a:r>
              <a:rPr lang="ko-KR" altLang="en-US" dirty="0"/>
              <a:t>샘플 데이터를 추가해 </a:t>
            </a:r>
            <a:r>
              <a:rPr lang="en-US" altLang="ko-KR" dirty="0"/>
              <a:t>API </a:t>
            </a:r>
            <a:r>
              <a:rPr lang="ko-KR" altLang="en-US" dirty="0"/>
              <a:t>기능을 테스트했습니다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추후에 </a:t>
            </a:r>
            <a:r>
              <a:rPr lang="en-US" altLang="ko-KR" dirty="0"/>
              <a:t>SQL</a:t>
            </a:r>
            <a:r>
              <a:rPr lang="ko-KR" altLang="en-US" dirty="0"/>
              <a:t>과 맞지 않는 부분은 팀원들과 상의하여 수정해 나갔습니다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348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애플리케이션 구조 설계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Controller, Service, Repository, Entity </a:t>
            </a:r>
            <a:r>
              <a:rPr lang="ko-KR" altLang="en-US" dirty="0"/>
              <a:t>레이어로 구성하여 역할을 분리했습니다</a:t>
            </a:r>
            <a:r>
              <a:rPr lang="en-US" altLang="ko-KR"/>
              <a:t>.</a:t>
            </a:r>
          </a:p>
          <a:p>
            <a:r>
              <a:rPr lang="ko-KR" altLang="en-US" dirty="0" err="1"/>
              <a:t>유스케이스로</a:t>
            </a:r>
            <a:r>
              <a:rPr lang="ko-KR" altLang="en-US" dirty="0"/>
              <a:t> 바탕으로 작성한 </a:t>
            </a:r>
            <a:r>
              <a:rPr lang="en-US" altLang="ko-KR" dirty="0" err="1"/>
              <a:t>SpringBoot</a:t>
            </a:r>
            <a:r>
              <a:rPr lang="ko-KR" altLang="en-US" dirty="0"/>
              <a:t>를 </a:t>
            </a:r>
            <a:r>
              <a:rPr lang="en-US" altLang="ko-KR" dirty="0"/>
              <a:t>Swagger</a:t>
            </a:r>
            <a:r>
              <a:rPr lang="ko-KR" altLang="en-US" dirty="0"/>
              <a:t>로 </a:t>
            </a:r>
            <a:r>
              <a:rPr lang="ko-KR" altLang="en-US" dirty="0" err="1"/>
              <a:t>켰을때</a:t>
            </a:r>
            <a:r>
              <a:rPr lang="ko-KR" altLang="en-US" dirty="0"/>
              <a:t> 영상과 같이 전체적인 틀이 </a:t>
            </a:r>
            <a:r>
              <a:rPr lang="ko-KR" altLang="en-US" dirty="0" err="1"/>
              <a:t>나온거</a:t>
            </a:r>
            <a:r>
              <a:rPr lang="ko-KR" altLang="en-US" dirty="0"/>
              <a:t>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66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리뷰 게시판에 대해서는 </a:t>
            </a:r>
            <a:r>
              <a:rPr lang="en-US" altLang="ko-KR" dirty="0" err="1"/>
              <a:t>SpringBoot</a:t>
            </a:r>
            <a:r>
              <a:rPr lang="ko-KR" altLang="en-US" dirty="0"/>
              <a:t>를 사용하였으며 </a:t>
            </a:r>
            <a:r>
              <a:rPr lang="en-US" altLang="ko-KR" dirty="0"/>
              <a:t>Spring Web MVC</a:t>
            </a:r>
            <a:r>
              <a:rPr lang="ko-KR" altLang="en-US" dirty="0"/>
              <a:t>의 기능인 </a:t>
            </a:r>
            <a:r>
              <a:rPr lang="en-US" altLang="ko-KR" dirty="0"/>
              <a:t>@RestController</a:t>
            </a:r>
            <a:r>
              <a:rPr lang="ko-KR" altLang="en-US" dirty="0"/>
              <a:t>를 사용한 </a:t>
            </a:r>
            <a:r>
              <a:rPr lang="en-US" altLang="ko-KR" dirty="0"/>
              <a:t>URI </a:t>
            </a:r>
            <a:r>
              <a:rPr lang="ko-KR" altLang="en-US" dirty="0"/>
              <a:t>경로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@RequestMapping</a:t>
            </a:r>
            <a:r>
              <a:rPr lang="ko-KR" altLang="en-US" dirty="0"/>
              <a:t>을 이용한 컨트롤러에 대한 기본 </a:t>
            </a:r>
            <a:r>
              <a:rPr lang="en-US" altLang="ko-KR" dirty="0"/>
              <a:t>URI </a:t>
            </a:r>
            <a:r>
              <a:rPr lang="ko-KR" altLang="en-US" dirty="0"/>
              <a:t>경로</a:t>
            </a:r>
            <a:endParaRPr lang="en-US" altLang="ko-KR" dirty="0"/>
          </a:p>
          <a:p>
            <a:r>
              <a:rPr lang="en-US" altLang="ko-KR" dirty="0"/>
              <a:t>@GetMapping, @PostMapping, @PutMapping, @DelteMapping </a:t>
            </a:r>
            <a:r>
              <a:rPr lang="ko-KR" altLang="en-US" dirty="0"/>
              <a:t>을 이용하여 매핑을 간결하게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의존성 주입을 위해 </a:t>
            </a:r>
            <a:r>
              <a:rPr lang="en-US" altLang="ko-KR" dirty="0"/>
              <a:t>@Autowired</a:t>
            </a:r>
            <a:r>
              <a:rPr lang="ko-KR" altLang="en-US" dirty="0"/>
              <a:t>를 사용하였고 각각의 코드가 무슨 역할을 하는지 알아보기 쉽게 주석을 </a:t>
            </a:r>
            <a:r>
              <a:rPr lang="ko-KR" altLang="en-US" dirty="0" err="1"/>
              <a:t>달아놓았습니다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93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게시판도 제작은 되었으나 현재 </a:t>
            </a:r>
            <a:r>
              <a:rPr lang="en-US" altLang="ko-KR" dirty="0"/>
              <a:t>401 </a:t>
            </a:r>
            <a:r>
              <a:rPr lang="ko-KR" altLang="en-US" dirty="0"/>
              <a:t>에러로 인한 예약을 </a:t>
            </a:r>
            <a:r>
              <a:rPr lang="ko-KR" altLang="en-US" dirty="0" err="1"/>
              <a:t>했을때</a:t>
            </a:r>
            <a:r>
              <a:rPr lang="ko-KR" altLang="en-US" dirty="0"/>
              <a:t> 정보가 더미데이터 말고는 없는 상황입니다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158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>
                <a:solidFill>
                  <a:srgbClr val="002841"/>
                </a:solidFill>
                <a:ea typeface="Hallym Gothic Regular"/>
              </a:rPr>
              <a:t>요청 본문에서 받은 메시지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>
                <a:solidFill>
                  <a:srgbClr val="002841"/>
                </a:solidFill>
                <a:ea typeface="Hallym Gothic Regular"/>
              </a:rPr>
              <a:t>ChatRequest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>
                <a:solidFill>
                  <a:srgbClr val="002841"/>
                </a:solidFill>
                <a:ea typeface="Hallym Gothic Regular"/>
              </a:rPr>
              <a:t>를 서비스 계층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>
                <a:solidFill>
                  <a:srgbClr val="002841"/>
                </a:solidFill>
                <a:ea typeface="Hallym Gothic Regular"/>
              </a:rPr>
              <a:t>ChatService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>
                <a:solidFill>
                  <a:srgbClr val="002841"/>
                </a:solidFill>
                <a:ea typeface="Hallym Gothic Regular"/>
              </a:rPr>
              <a:t>에 전달서비스에서 얻은 응답 메시지를 클라이언트에 반환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>
                <a:solidFill>
                  <a:srgbClr val="002841"/>
                </a:solidFill>
                <a:ea typeface="Hallym Gothic Regular"/>
              </a:rPr>
              <a:t>ChatResponse</a:t>
            </a:r>
            <a:r>
              <a:rPr lang="en-US" altLang="ko-KR" sz="1200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altLang="ko-KR" sz="1200" b="0" i="0" u="none" strike="noStrike" spc="-100" dirty="0">
              <a:solidFill>
                <a:srgbClr val="002841"/>
              </a:solidFill>
              <a:latin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74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8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7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목차를 보시겠습니다</a:t>
            </a:r>
            <a:r>
              <a:rPr lang="en-US" altLang="ko-KR" dirty="0"/>
              <a:t>~</a:t>
            </a:r>
            <a:r>
              <a:rPr lang="en-US" altLang="ko-KR" baseline="0" dirty="0"/>
              <a:t>  </a:t>
            </a:r>
          </a:p>
          <a:p>
            <a:r>
              <a:rPr lang="ko-KR" altLang="en-US" baseline="0" dirty="0"/>
              <a:t>프로젝트 개요로는 </a:t>
            </a:r>
            <a:r>
              <a:rPr lang="ko-KR" altLang="en-US" baseline="0" dirty="0" err="1"/>
              <a:t>스와트</a:t>
            </a:r>
            <a:r>
              <a:rPr lang="ko-KR" altLang="en-US" baseline="0" dirty="0"/>
              <a:t> 분석과 철저한 기획 회의를 통해 벤치마킹 기업에 대해서도 이야기를 </a:t>
            </a:r>
            <a:r>
              <a:rPr lang="ko-KR" altLang="en-US" baseline="0" dirty="0" err="1"/>
              <a:t>나눠보았구요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그로 인해 충분한 회의 끝에 차고지 서비스에 대한 아이덴티티를 확립하며 서비스를 기획 해볼 수 있었습니다</a:t>
            </a:r>
            <a:r>
              <a:rPr lang="en-US" altLang="ko-KR" baseline="0" dirty="0"/>
              <a:t>.  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 후 </a:t>
            </a:r>
            <a:r>
              <a:rPr lang="en-US" altLang="ko-KR" baseline="0" dirty="0"/>
              <a:t>4</a:t>
            </a:r>
            <a:r>
              <a:rPr lang="ko-KR" altLang="en-US" baseline="0" dirty="0"/>
              <a:t>주간의 일정을 계획해 넷이서 가능한 </a:t>
            </a:r>
            <a:r>
              <a:rPr lang="ko-KR" altLang="en-US" baseline="0" dirty="0" err="1"/>
              <a:t>기간내에</a:t>
            </a:r>
            <a:r>
              <a:rPr lang="ko-KR" altLang="en-US" baseline="0" dirty="0"/>
              <a:t> 최대치 능력을 끌어올려 보여드리기에 </a:t>
            </a:r>
            <a:r>
              <a:rPr lang="ko-KR" altLang="en-US" baseline="0" dirty="0" err="1"/>
              <a:t>힘써보았구요</a:t>
            </a:r>
            <a:endParaRPr lang="en-US" altLang="ko-KR" baseline="0" dirty="0"/>
          </a:p>
          <a:p>
            <a:r>
              <a:rPr lang="ko-KR" altLang="en-US" baseline="0" dirty="0"/>
              <a:t>요구사항 명세 내역을 토대로 팀원들과 공유하며 </a:t>
            </a:r>
            <a:r>
              <a:rPr lang="ko-KR" altLang="en-US" baseline="0" dirty="0" err="1"/>
              <a:t>엔티티별</a:t>
            </a:r>
            <a:r>
              <a:rPr lang="ko-KR" altLang="en-US" baseline="0" dirty="0"/>
              <a:t> 기능을 확립하여 진행 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논리적 설계와 물리적 설계를 통해 데이터베이스를 어떻게 구현할 지 의논하고 </a:t>
            </a:r>
            <a:r>
              <a:rPr lang="ko-KR" altLang="en-US" baseline="0" dirty="0" err="1"/>
              <a:t>공유한것도</a:t>
            </a:r>
            <a:r>
              <a:rPr lang="ko-KR" altLang="en-US" baseline="0" dirty="0"/>
              <a:t> 보여드릴 </a:t>
            </a:r>
            <a:r>
              <a:rPr lang="ko-KR" altLang="en-US" baseline="0" dirty="0" err="1"/>
              <a:t>예정이구요</a:t>
            </a:r>
            <a:endParaRPr lang="en-US" altLang="ko-KR" baseline="0" dirty="0"/>
          </a:p>
          <a:p>
            <a:r>
              <a:rPr lang="ko-KR" altLang="en-US" baseline="0" dirty="0"/>
              <a:t>시스템 구조상 사용자시스템과 관리자 시스템의 차이를 미리 구상해 보았다고 말씀드릴 수 있겠습니다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그후 진행된 와이어 프레임과 그에 걸맞는 시스템 구조를 보여 드릴 예정이며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기술 개발에 있어서는 데이터추출을 위해 </a:t>
            </a:r>
            <a:r>
              <a:rPr lang="en-US" altLang="ko-KR" baseline="0" dirty="0"/>
              <a:t>RPA </a:t>
            </a:r>
            <a:r>
              <a:rPr lang="ko-KR" altLang="en-US" baseline="0" dirty="0"/>
              <a:t>자동화를 구현하고</a:t>
            </a:r>
            <a:r>
              <a:rPr lang="en-US" altLang="ko-KR" baseline="0" dirty="0"/>
              <a:t> AWS </a:t>
            </a:r>
            <a:r>
              <a:rPr lang="ko-KR" altLang="en-US" baseline="0" dirty="0"/>
              <a:t>또한 활용한 것을 구현 결과를 통해 보여드리겠습니다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구현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테스트에 있어서는 </a:t>
            </a:r>
            <a:r>
              <a:rPr lang="en-US" altLang="ko-KR" baseline="0" dirty="0"/>
              <a:t>POSTMAN </a:t>
            </a:r>
            <a:r>
              <a:rPr lang="ko-KR" altLang="en-US" baseline="0" dirty="0"/>
              <a:t>활용했습니다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06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0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69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9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지루한 목차 설명은 뒤로 하고 저희 가라지 프로젝트의 중점적인 포인트를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첫번째 중요하게 생각하며 기획한 부분으로는 언제 어디서나 편리하게 이용가능해야한다는 점이었습니다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r>
              <a:rPr lang="ko-KR" altLang="en-US" baseline="0" dirty="0" err="1"/>
              <a:t>두번쨰로는</a:t>
            </a:r>
            <a:r>
              <a:rPr lang="ko-KR" altLang="en-US" baseline="0" dirty="0"/>
              <a:t> 경제적인 가격으로 서비스를 이용할 수 있도록  사용자를 생각하여 서비스를 만들자는 의도였습니다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세번째로는 추후 다양한 분야에 적용하여  하나의 대기업 형태가 아닌 소상공인을 이어주는 플랫폼의 형태로 제작해보자는 </a:t>
            </a:r>
            <a:endParaRPr lang="en-US" altLang="ko-KR" baseline="0" dirty="0"/>
          </a:p>
          <a:p>
            <a:r>
              <a:rPr lang="ko-KR" altLang="en-US" baseline="0" dirty="0"/>
              <a:t>확장성을 제시하였습니다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네번째로는 제품과 사용자 별 사용자중심의 맞춤형 서비스를 어떤 </a:t>
            </a:r>
            <a:r>
              <a:rPr lang="en-US" altLang="ko-KR" baseline="0" dirty="0"/>
              <a:t>UI</a:t>
            </a:r>
            <a:r>
              <a:rPr lang="ko-KR" altLang="en-US" baseline="0" dirty="0"/>
              <a:t>와 기술로  기획해 볼까 하는 부분이었습니다</a:t>
            </a:r>
            <a:r>
              <a:rPr lang="en-US" altLang="ko-KR" baseline="0" dirty="0"/>
              <a:t>….!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회의</a:t>
            </a:r>
            <a:r>
              <a:rPr lang="ko-KR" altLang="en-US" baseline="0" dirty="0"/>
              <a:t> 과정을 간단하게 </a:t>
            </a:r>
            <a:r>
              <a:rPr lang="ko-KR" altLang="en-US" baseline="0" dirty="0" err="1"/>
              <a:t>보여드리자면</a:t>
            </a:r>
            <a:r>
              <a:rPr lang="ko-KR" altLang="en-US" baseline="0" dirty="0"/>
              <a:t> 이렇습니다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편리성과 </a:t>
            </a:r>
            <a:r>
              <a:rPr lang="ko-KR" altLang="en-US" baseline="0" dirty="0" err="1"/>
              <a:t>최저가라는</a:t>
            </a:r>
            <a:r>
              <a:rPr lang="ko-KR" altLang="en-US" baseline="0" dirty="0"/>
              <a:t> 키워드도 </a:t>
            </a:r>
            <a:r>
              <a:rPr lang="ko-KR" altLang="en-US" baseline="0" dirty="0" err="1"/>
              <a:t>보이구요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맞춤형 </a:t>
            </a:r>
            <a:r>
              <a:rPr lang="ko-KR" altLang="en-US" baseline="0" dirty="0" err="1"/>
              <a:t>모듈형이라는</a:t>
            </a:r>
            <a:r>
              <a:rPr lang="ko-KR" altLang="en-US" baseline="0" dirty="0"/>
              <a:t> 키워드도  볼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5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기획의 흐름은 이렇습니다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,</a:t>
            </a:r>
            <a:r>
              <a:rPr lang="en-US" altLang="ko-KR" sz="1200" spc="-100" baseline="0" dirty="0">
                <a:solidFill>
                  <a:srgbClr val="FFFDF6"/>
                </a:solidFill>
                <a:latin typeface="Hallym Gothic Regular"/>
                <a:ea typeface="Hallym Gothic Regular"/>
              </a:rPr>
              <a:t>…!</a:t>
            </a: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일차적으로 </a:t>
            </a: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?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dirty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12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dirty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1200" dirty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1200" dirty="0">
                <a:solidFill>
                  <a:srgbClr val="FFFDF6"/>
                </a:solidFill>
                <a:latin typeface="Hallym Gothic Regular"/>
              </a:rPr>
              <a:t>정비 기록 등  이 필요하다는 의견으로 </a:t>
            </a:r>
            <a:r>
              <a:rPr lang="ko-KR" altLang="en-US" sz="1200" dirty="0" err="1">
                <a:solidFill>
                  <a:srgbClr val="FFFDF6"/>
                </a:solidFill>
                <a:latin typeface="Hallym Gothic Regular"/>
              </a:rPr>
              <a:t>모아졌구요</a:t>
            </a:r>
            <a:r>
              <a:rPr lang="en-US" altLang="ko-KR" sz="1200" dirty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endParaRPr lang="en-US" altLang="ko-KR" dirty="0"/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정비소에 갈 때 필요한 정보는 무엇이었을까</a:t>
            </a:r>
            <a:r>
              <a:rPr lang="en-US" altLang="ko-KR" sz="1200" spc="-100" dirty="0">
                <a:solidFill>
                  <a:srgbClr val="FFFDF6"/>
                </a:solidFill>
                <a:ea typeface="Hallym Gothic Regular"/>
              </a:rPr>
              <a:t>? </a:t>
            </a: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생각하며 데이터 기입에</a:t>
            </a:r>
            <a:r>
              <a:rPr lang="ko-KR" altLang="en-US" sz="1200" spc="-100" baseline="0" dirty="0">
                <a:solidFill>
                  <a:srgbClr val="FFFDF6"/>
                </a:solidFill>
                <a:ea typeface="Hallym Gothic Regular"/>
              </a:rPr>
              <a:t> 대해서 까지 연결 지어 </a:t>
            </a: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생각해보니</a:t>
            </a:r>
            <a:r>
              <a:rPr lang="ko-KR" altLang="en-US" sz="1200" spc="-100" baseline="0" dirty="0">
                <a:solidFill>
                  <a:srgbClr val="FFFDF6"/>
                </a:solidFill>
                <a:ea typeface="Hallym Gothic Regular"/>
              </a:rPr>
              <a:t>  </a:t>
            </a:r>
            <a:endParaRPr lang="en-US" altLang="ko-KR" sz="1200" spc="-100" baseline="0" dirty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baseline="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>
                <a:solidFill>
                  <a:srgbClr val="FFFDF6"/>
                </a:solidFill>
                <a:ea typeface="Hallym Gothic Regular"/>
              </a:rPr>
              <a:t>옆에 서와 같이  공동 명의자가 기입 되는 란이 필요하다는 결론 또한 도출 되었습니다</a:t>
            </a:r>
            <a:r>
              <a:rPr lang="en-US" altLang="ko-KR" sz="1200" spc="-100" baseline="0" dirty="0">
                <a:solidFill>
                  <a:srgbClr val="FFFDF6"/>
                </a:solidFill>
                <a:ea typeface="Hallym Gothic Regular"/>
              </a:rPr>
              <a:t>…!</a:t>
            </a:r>
            <a:endParaRPr lang="en-US" altLang="ko-KR" sz="12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그리고 편리한 </a:t>
            </a:r>
            <a:r>
              <a:rPr lang="ko-KR" altLang="en-US" sz="1200" b="0" i="0" u="none" strike="noStrike" spc="-100" dirty="0" err="1">
                <a:solidFill>
                  <a:srgbClr val="FFFDF6"/>
                </a:solidFill>
                <a:latin typeface="Hallym Gothic Regular"/>
                <a:ea typeface="Hallym Gothic Regular"/>
              </a:rPr>
              <a:t>어플</a:t>
            </a:r>
            <a:r>
              <a:rPr lang="ko-KR" altLang="en-US" sz="1200" b="0" i="0" u="none" strike="noStrike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및 사이트 사용을 위해 </a:t>
            </a:r>
            <a:endParaRPr lang="en-US" altLang="ko-KR" sz="12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정비소는 꼭 알고 있어야겠다는 결론 후   사용자 위치 기반 서비스를 도입하자는 계획 이었습니다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또한</a:t>
            </a:r>
            <a:endParaRPr lang="en-US" altLang="ko-KR" sz="12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>
                <a:solidFill>
                  <a:srgbClr val="FFFDF6"/>
                </a:solidFill>
                <a:ea typeface="Hallym Gothic Regular"/>
              </a:rPr>
              <a:t>모듈 별 시스템을 만들자 라는 것은  사이트의 유지 보수 측면에서 또 관리자의 수정 편리성을 위해서 </a:t>
            </a:r>
            <a:r>
              <a:rPr lang="ko-KR" altLang="en-US" sz="1200" b="0" i="0" u="none" strike="noStrike" spc="-100" dirty="0" err="1">
                <a:solidFill>
                  <a:srgbClr val="FFFDF6"/>
                </a:solidFill>
                <a:ea typeface="Hallym Gothic Regular"/>
              </a:rPr>
              <a:t>고안되었구요</a:t>
            </a:r>
            <a:r>
              <a:rPr lang="en-US" altLang="ko-KR" sz="1200" b="0" i="0" u="none" strike="noStrike" spc="-100" dirty="0">
                <a:solidFill>
                  <a:srgbClr val="FFFDF6"/>
                </a:solidFill>
                <a:ea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</a:rPr>
              <a:t>차량 데이터 저장에 있어서 필수적이라고 보여집니다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</a:rPr>
              <a:t>.</a:t>
            </a: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 당연한 얘기지만 손쉽게 사이트를 이용한다</a:t>
            </a:r>
            <a:r>
              <a:rPr lang="en-US" altLang="ko-KR" dirty="0"/>
              <a:t>…  </a:t>
            </a:r>
            <a:r>
              <a:rPr lang="ko-KR" altLang="en-US" dirty="0"/>
              <a:t>말은 쉽고 당연한 얘기 일 수 있겠습니다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하지만 실제로 손쉽게 사이트를 </a:t>
            </a:r>
            <a:r>
              <a:rPr lang="ko-KR" altLang="en-US" baseline="0" dirty="0" err="1"/>
              <a:t>이용하기위</a:t>
            </a:r>
            <a:r>
              <a:rPr lang="ko-KR" altLang="en-US" baseline="0" dirty="0"/>
              <a:t> 해서 필요한</a:t>
            </a:r>
            <a:endParaRPr lang="en-US" altLang="ko-KR" baseline="0" dirty="0"/>
          </a:p>
          <a:p>
            <a:r>
              <a:rPr lang="ko-KR" altLang="en-US" baseline="0" dirty="0"/>
              <a:t>서비스는 무엇인지 함께 생각해보고   요즘 많이 사용되고있는  </a:t>
            </a:r>
            <a:r>
              <a:rPr lang="en-US" altLang="ko-KR" baseline="0" dirty="0"/>
              <a:t>AI  </a:t>
            </a:r>
            <a:r>
              <a:rPr lang="ko-KR" altLang="en-US" baseline="0" dirty="0" err="1"/>
              <a:t>상담사를</a:t>
            </a:r>
            <a:r>
              <a:rPr lang="ko-KR" altLang="en-US" baseline="0" dirty="0"/>
              <a:t> 도입하자는 의견이었습니다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추가적으로 최종 </a:t>
            </a:r>
            <a:r>
              <a:rPr lang="ko-KR" altLang="en-US" sz="1200" spc="-100" baseline="0" dirty="0">
                <a:solidFill>
                  <a:srgbClr val="FFFDF6"/>
                </a:solidFill>
                <a:latin typeface="Hallym Gothic Regular"/>
                <a:ea typeface="Hallym Gothic Regular"/>
              </a:rPr>
              <a:t> 설계 마무리단계에서 추가된  </a:t>
            </a: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의견중에서는 </a:t>
            </a:r>
            <a:endParaRPr lang="en-US" altLang="ko-KR" sz="8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결제 시스템을 도입하자</a:t>
            </a:r>
            <a:r>
              <a:rPr lang="en-US" altLang="ko-KR" sz="1200" spc="-100" dirty="0">
                <a:solidFill>
                  <a:srgbClr val="FFFDF6"/>
                </a:solidFill>
                <a:ea typeface="Hallym Gothic Regular"/>
              </a:rPr>
              <a:t>..!  </a:t>
            </a: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라는 의견을 통해 </a:t>
            </a:r>
            <a:r>
              <a:rPr lang="ko-KR" altLang="en-US" sz="1200" spc="-100" dirty="0" err="1">
                <a:solidFill>
                  <a:srgbClr val="FFFDF6"/>
                </a:solidFill>
                <a:ea typeface="Hallym Gothic Regular"/>
              </a:rPr>
              <a:t>부품결제에</a:t>
            </a: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 대해서 결제 연동이 된 </a:t>
            </a:r>
            <a:r>
              <a:rPr lang="ko-KR" altLang="en-US" sz="1200" spc="-100" dirty="0" err="1">
                <a:solidFill>
                  <a:srgbClr val="FFFDF6"/>
                </a:solidFill>
                <a:ea typeface="Hallym Gothic Regular"/>
              </a:rPr>
              <a:t>상태이구요</a:t>
            </a:r>
            <a:r>
              <a:rPr lang="en-US" altLang="ko-KR" sz="1200" spc="-100" dirty="0">
                <a:solidFill>
                  <a:srgbClr val="FFFDF6"/>
                </a:solidFill>
                <a:ea typeface="Hallym Gothic Regular"/>
              </a:rPr>
              <a:t>.</a:t>
            </a:r>
            <a:r>
              <a:rPr lang="en-US" altLang="ko-KR" sz="1200" spc="-100" baseline="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>
                <a:solidFill>
                  <a:srgbClr val="FFFDF6"/>
                </a:solidFill>
                <a:ea typeface="Hallym Gothic Regular"/>
              </a:rPr>
              <a:t>추후에 실행 결과 보여드리도록 하겠습니다</a:t>
            </a:r>
            <a:r>
              <a:rPr lang="en-US" altLang="ko-KR" sz="1200" spc="-100" baseline="0" dirty="0">
                <a:solidFill>
                  <a:srgbClr val="FFFDF6"/>
                </a:solidFill>
                <a:ea typeface="Hallym Gothic Regular"/>
              </a:rPr>
              <a:t>…! </a:t>
            </a:r>
            <a:endParaRPr lang="en-US" altLang="ko-KR" sz="12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>
                <a:solidFill>
                  <a:srgbClr val="FFFDF6"/>
                </a:solidFill>
                <a:ea typeface="Hallym Gothic Regular"/>
              </a:rPr>
              <a:t>또한 사용자의 편의성을 위해 </a:t>
            </a:r>
            <a:r>
              <a:rPr lang="en-US" altLang="ko-KR" sz="1200" b="0" i="0" u="none" strike="noStrike" spc="-100" dirty="0">
                <a:solidFill>
                  <a:srgbClr val="FFFDF6"/>
                </a:solidFill>
                <a:ea typeface="Hallym Gothic Regular"/>
              </a:rPr>
              <a:t>AI </a:t>
            </a:r>
            <a:r>
              <a:rPr lang="ko-KR" altLang="en-US" sz="1200" b="0" i="0" u="none" strike="noStrike" spc="-100" dirty="0">
                <a:solidFill>
                  <a:srgbClr val="FFFDF6"/>
                </a:solidFill>
                <a:ea typeface="Hallym Gothic Regular"/>
              </a:rPr>
              <a:t>는</a:t>
            </a:r>
            <a:r>
              <a:rPr lang="en-US" altLang="ko-KR" sz="1200" b="0" i="0" u="none" strike="noStrike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b="0" i="0" u="none" strike="noStrike" spc="-100" dirty="0">
                <a:solidFill>
                  <a:srgbClr val="FFFDF6"/>
                </a:solidFill>
                <a:ea typeface="Hallym Gothic Regular"/>
              </a:rPr>
              <a:t>최저가 부품 리스트를 추출 해줘야 한다는 의견도 </a:t>
            </a:r>
            <a:r>
              <a:rPr lang="ko-KR" altLang="en-US" sz="1200" b="0" i="0" u="none" strike="noStrike" spc="-100" dirty="0" err="1">
                <a:solidFill>
                  <a:srgbClr val="FFFDF6"/>
                </a:solidFill>
                <a:ea typeface="Hallym Gothic Regular"/>
              </a:rPr>
              <a:t>나왔구요</a:t>
            </a:r>
            <a:endParaRPr lang="en-US" altLang="ko-KR" sz="12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dirty="0">
                <a:solidFill>
                  <a:srgbClr val="FFFDF6"/>
                </a:solidFill>
                <a:ea typeface="Hallym Gothic Regular"/>
              </a:rPr>
              <a:t>Chat – bot </a:t>
            </a:r>
            <a:r>
              <a:rPr lang="ko-KR" altLang="en-US" sz="1200" spc="-100" dirty="0" err="1">
                <a:solidFill>
                  <a:srgbClr val="FFFDF6"/>
                </a:solidFill>
                <a:ea typeface="Hallym Gothic Regular"/>
              </a:rPr>
              <a:t>상담사</a:t>
            </a:r>
            <a:r>
              <a:rPr lang="ko-KR" altLang="en-US" sz="1200" spc="-100" dirty="0">
                <a:solidFill>
                  <a:srgbClr val="FFFDF6"/>
                </a:solidFill>
                <a:ea typeface="Hallym Gothic Regular"/>
              </a:rPr>
              <a:t> 도함 간단하게 구현되었는데 추후 구현 결과로 보시겠습니다</a:t>
            </a: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SWOT</a:t>
            </a:r>
            <a:r>
              <a:rPr lang="en-US" altLang="ko-KR" baseline="0" dirty="0"/>
              <a:t> </a:t>
            </a:r>
            <a:r>
              <a:rPr lang="ko-KR" altLang="en-US" baseline="0" dirty="0"/>
              <a:t>분석입니다 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저희 프로젝트의 강점으로는  가격과 서비스 </a:t>
            </a:r>
            <a:endParaRPr lang="en-US" altLang="ko-KR" baseline="0" dirty="0"/>
          </a:p>
          <a:p>
            <a:r>
              <a:rPr lang="ko-KR" altLang="en-US" baseline="0" dirty="0"/>
              <a:t>모듈화된 </a:t>
            </a:r>
            <a:r>
              <a:rPr lang="ko-KR" altLang="en-US" baseline="0" dirty="0" err="1"/>
              <a:t>관리시스템이라고</a:t>
            </a:r>
            <a:r>
              <a:rPr lang="ko-KR" altLang="en-US" baseline="0" dirty="0"/>
              <a:t> 할 수 </a:t>
            </a:r>
            <a:r>
              <a:rPr lang="ko-KR" altLang="en-US" baseline="0" dirty="0" err="1"/>
              <a:t>있겠구요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약점으로는 초기 인프라 비용이 들 수 있겠다는 예측이 가능하였습니다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또한 관련 전문지식 부족으로 인해 전문인력이 확보되어야 한다는 의견이었습니다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이번 프로젝트의 기회의 측면을 보자면 차량 관련 유지 보수 시스템에 자동화 기술을 도입해 </a:t>
            </a:r>
            <a:r>
              <a:rPr lang="ko-KR" altLang="en-US" baseline="0" dirty="0" err="1"/>
              <a:t>모빌리티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시장성장에</a:t>
            </a:r>
            <a:r>
              <a:rPr lang="ko-KR" altLang="en-US" baseline="0" dirty="0"/>
              <a:t> 기여하고 </a:t>
            </a:r>
            <a:endParaRPr lang="en-US" altLang="ko-KR" baseline="0" dirty="0"/>
          </a:p>
          <a:p>
            <a:r>
              <a:rPr lang="ko-KR" altLang="en-US" baseline="0" dirty="0"/>
              <a:t>서민과 소상공인을 모두 고려하여 좋은 이미지를 갖춰 나가고 상생하는 플랫폼을 만들 수 있다는 취지가 되었습니다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위협적요소로는 기존 업체의 견제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수요감소를 예측할 수 </a:t>
            </a:r>
            <a:r>
              <a:rPr lang="ko-KR" altLang="en-US" baseline="0" dirty="0" err="1"/>
              <a:t>없다는점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법률적인 부분을 충분히 알고 도입해야한다는 점이었습니다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기술적인 위협에 앞서 저희가 생각할 수 있었던 대안으로는 지역 네트워크 확장과  </a:t>
            </a:r>
            <a:r>
              <a:rPr lang="en-US" altLang="ko-KR" baseline="0" dirty="0"/>
              <a:t>Ai </a:t>
            </a:r>
            <a:r>
              <a:rPr lang="ko-KR" altLang="en-US" baseline="0" dirty="0"/>
              <a:t>기술 활용을 통해 자동화 기술의  보편화가 대안이 될 수 있겠다 생각하였습니다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47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저의 </a:t>
            </a:r>
            <a:r>
              <a:rPr lang="ko-KR" altLang="en-US" dirty="0" err="1"/>
              <a:t>밴치</a:t>
            </a:r>
            <a:r>
              <a:rPr lang="ko-KR" altLang="en-US" dirty="0"/>
              <a:t> </a:t>
            </a:r>
            <a:r>
              <a:rPr lang="ko-KR" altLang="en-US" dirty="0" err="1"/>
              <a:t>마킹</a:t>
            </a:r>
            <a:r>
              <a:rPr lang="ko-KR" altLang="en-US" dirty="0"/>
              <a:t> 기업입니다</a:t>
            </a:r>
            <a:r>
              <a:rPr lang="en-US" altLang="ko-KR" dirty="0"/>
              <a:t>.</a:t>
            </a:r>
            <a:r>
              <a:rPr lang="en-US" altLang="ko-KR" baseline="0" dirty="0"/>
              <a:t> ! </a:t>
            </a:r>
          </a:p>
          <a:p>
            <a:r>
              <a:rPr lang="ko-KR" altLang="en-US" baseline="0" dirty="0"/>
              <a:t>기술과 서비스적인 측면에서 저희의 </a:t>
            </a:r>
            <a:r>
              <a:rPr lang="ko-KR" altLang="en-US" baseline="0" dirty="0" err="1"/>
              <a:t>기획안을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따라올만한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디테일함</a:t>
            </a:r>
            <a:r>
              <a:rPr lang="ko-KR" altLang="en-US" baseline="0" dirty="0"/>
              <a:t> 보다는 </a:t>
            </a:r>
            <a:endParaRPr lang="en-US" altLang="ko-KR" baseline="0" dirty="0"/>
          </a:p>
          <a:p>
            <a:r>
              <a:rPr lang="en-US" altLang="ko-KR" dirty="0"/>
              <a:t>UI </a:t>
            </a:r>
            <a:r>
              <a:rPr lang="ko-KR" altLang="en-US" dirty="0"/>
              <a:t>적 측면에서 </a:t>
            </a:r>
            <a:r>
              <a:rPr lang="ko-KR" altLang="en-US" dirty="0" err="1"/>
              <a:t>밴치</a:t>
            </a:r>
            <a:r>
              <a:rPr lang="ko-KR" altLang="en-US" dirty="0"/>
              <a:t> </a:t>
            </a:r>
            <a:r>
              <a:rPr lang="ko-KR" altLang="en-US" dirty="0" err="1"/>
              <a:t>마킹</a:t>
            </a:r>
            <a:r>
              <a:rPr lang="ko-KR" altLang="en-US" dirty="0"/>
              <a:t> 하였는데요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시승네트워크 시스템의 분포를 보고 </a:t>
            </a:r>
            <a:endParaRPr lang="en-US" altLang="ko-KR" baseline="0" dirty="0"/>
          </a:p>
          <a:p>
            <a:r>
              <a:rPr lang="ko-KR" altLang="en-US" baseline="0" dirty="0"/>
              <a:t>위치기반의 </a:t>
            </a:r>
            <a:r>
              <a:rPr lang="en-US" altLang="ko-KR" baseline="0" dirty="0" err="1"/>
              <a:t>api</a:t>
            </a:r>
            <a:r>
              <a:rPr lang="en-US" altLang="ko-KR" baseline="0" dirty="0"/>
              <a:t> </a:t>
            </a:r>
            <a:r>
              <a:rPr lang="ko-KR" altLang="en-US" baseline="0" dirty="0"/>
              <a:t>로 지점의 확장 모습 및 내 주변 </a:t>
            </a:r>
            <a:r>
              <a:rPr lang="ko-KR" altLang="en-US" baseline="0" dirty="0" err="1"/>
              <a:t>정비가능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공업소의</a:t>
            </a:r>
            <a:r>
              <a:rPr lang="ko-KR" altLang="en-US" baseline="0" dirty="0"/>
              <a:t> 현황을 </a:t>
            </a:r>
            <a:endParaRPr lang="en-US" altLang="ko-KR" baseline="0" dirty="0"/>
          </a:p>
          <a:p>
            <a:r>
              <a:rPr lang="ko-KR" altLang="en-US" baseline="0" dirty="0"/>
              <a:t>체크 해보자는 의견이 있었습니다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6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서비스는 허브 </a:t>
            </a:r>
            <a:r>
              <a:rPr lang="ko-KR" altLang="en-US" dirty="0" err="1"/>
              <a:t>차고지에서</a:t>
            </a:r>
            <a:r>
              <a:rPr lang="ko-KR" altLang="en-US" dirty="0"/>
              <a:t> 점검 및 수리 </a:t>
            </a:r>
            <a:r>
              <a:rPr lang="ko-KR" altLang="en-US" dirty="0" err="1"/>
              <a:t>를</a:t>
            </a:r>
            <a:r>
              <a:rPr lang="ko-KR" altLang="en-US" dirty="0"/>
              <a:t> 통해 관리자가 예약 시스템에 관여하고 </a:t>
            </a:r>
            <a:endParaRPr lang="en-US" altLang="ko-KR" dirty="0"/>
          </a:p>
          <a:p>
            <a:r>
              <a:rPr lang="ko-KR" altLang="en-US" dirty="0"/>
              <a:t>사용자의  유지 보수 </a:t>
            </a:r>
            <a:r>
              <a:rPr lang="ko-KR" altLang="en-US" dirty="0" err="1"/>
              <a:t>기록요청을</a:t>
            </a:r>
            <a:r>
              <a:rPr lang="ko-KR" altLang="en-US" dirty="0"/>
              <a:t> 처리하겠다는 의견이었습니다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또한 관리자가 </a:t>
            </a:r>
            <a:r>
              <a:rPr lang="en-US" altLang="ko-KR" baseline="0" dirty="0"/>
              <a:t>API </a:t>
            </a:r>
            <a:r>
              <a:rPr lang="ko-KR" altLang="en-US" baseline="0" dirty="0"/>
              <a:t>기반 관리 시스템을 유지 보수 할 수 있고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예약 없이 즉시 정비  하거나 전화로 </a:t>
            </a:r>
            <a:r>
              <a:rPr lang="en-US" altLang="ko-KR" baseline="0" dirty="0"/>
              <a:t> </a:t>
            </a:r>
            <a:r>
              <a:rPr lang="ko-KR" altLang="en-US" baseline="0" dirty="0"/>
              <a:t>연결 하기 위해 사이트 </a:t>
            </a:r>
            <a:r>
              <a:rPr lang="ko-KR" altLang="en-US" baseline="0" dirty="0" err="1"/>
              <a:t>이용시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불펴함을</a:t>
            </a:r>
            <a:r>
              <a:rPr lang="ko-KR" altLang="en-US" baseline="0" dirty="0"/>
              <a:t> 해소 시켜줄 </a:t>
            </a:r>
            <a:r>
              <a:rPr lang="en-US" altLang="ko-KR" baseline="0" dirty="0" err="1"/>
              <a:t>ai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상담사를</a:t>
            </a:r>
            <a:r>
              <a:rPr lang="ko-KR" altLang="en-US" baseline="0" dirty="0"/>
              <a:t> 도입 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이번 프로젝트에서 보여드릴 부분은  편리하게 타이어 및 장비를 인터넷으로 구매하거나 예약 할 수 있고 </a:t>
            </a:r>
            <a:endParaRPr lang="en-US" altLang="ko-KR" baseline="0" dirty="0"/>
          </a:p>
          <a:p>
            <a:r>
              <a:rPr lang="ko-KR" altLang="en-US" baseline="0" dirty="0" err="1"/>
              <a:t>가성비</a:t>
            </a:r>
            <a:r>
              <a:rPr lang="ko-KR" altLang="en-US" baseline="0" dirty="0"/>
              <a:t> 좋은 서비스를 제공한다는 것입니다</a:t>
            </a:r>
            <a:r>
              <a:rPr lang="en-US" altLang="ko-KR" baseline="0" dirty="0"/>
              <a:t>….! </a:t>
            </a:r>
          </a:p>
          <a:p>
            <a:r>
              <a:rPr lang="ko-KR" altLang="en-US" baseline="0" dirty="0"/>
              <a:t>앞서 말씀 드렸다 </a:t>
            </a:r>
            <a:r>
              <a:rPr lang="ko-KR" altLang="en-US" baseline="0" dirty="0" err="1"/>
              <a:t>시피</a:t>
            </a:r>
            <a:r>
              <a:rPr lang="ko-KR" altLang="en-US" baseline="0" dirty="0"/>
              <a:t> 모듈화된 서비스 관리 시스템으로 </a:t>
            </a:r>
            <a:endParaRPr lang="en-US" altLang="ko-KR" baseline="0" dirty="0"/>
          </a:p>
          <a:p>
            <a:r>
              <a:rPr lang="ko-KR" altLang="en-US" baseline="0" dirty="0"/>
              <a:t>가게를 등록하고 사용할 관리자와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주문하는 고객 사용자 모두 편리한 시스템이 될 것입니다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 앞으로  실행 시  보여드릴 사이트상의 관리자는 </a:t>
            </a:r>
            <a:endParaRPr lang="en-US" altLang="ko-KR" baseline="0" dirty="0"/>
          </a:p>
          <a:p>
            <a:r>
              <a:rPr lang="ko-KR" altLang="en-US" baseline="0" dirty="0"/>
              <a:t>사이트를 전체 총괄하는 관리자로서의 </a:t>
            </a:r>
            <a:r>
              <a:rPr lang="en-US" altLang="ko-KR" baseline="0" dirty="0"/>
              <a:t>admin </a:t>
            </a:r>
            <a:r>
              <a:rPr lang="ko-KR" altLang="en-US" baseline="0" dirty="0"/>
              <a:t>이니 참고 해주시면 감사하겠습니다</a:t>
            </a:r>
            <a:r>
              <a:rPr lang="en-US" altLang="ko-KR" baseline="0" dirty="0"/>
              <a:t>~! </a:t>
            </a:r>
          </a:p>
          <a:p>
            <a:r>
              <a:rPr lang="en-US" altLang="ko-KR" baseline="0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8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9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8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2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2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5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2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2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21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21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0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21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8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미림</a:t>
            </a:r>
            <a:endParaRPr lang="ko-KR" altLang="ko-KR" sz="2500" spc="-100" dirty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2025.02.19~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1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239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2159000" y="58674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7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3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26289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9906000" y="58674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34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26289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600" y="60706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483600" y="63754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3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적용 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3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009" t="15409" r="20147" b="8367"/>
          <a:stretch/>
        </p:blipFill>
        <p:spPr>
          <a:xfrm>
            <a:off x="1524000" y="460647"/>
            <a:ext cx="15118223" cy="98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14500"/>
            <a:ext cx="12039600" cy="8228277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User,  Admin    </a:t>
            </a:r>
            <a:r>
              <a:rPr lang="ko-KR" altLang="en-US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정의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 데이터처리에 대한  논리적 구조 수립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흐름을 논리적으로 설계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주요 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49987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802962" y="736600"/>
            <a:ext cx="3124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019300"/>
            <a:ext cx="15814099" cy="76200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16916400" y="5600700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679"/>
          <a:stretch/>
        </p:blipFill>
        <p:spPr>
          <a:xfrm>
            <a:off x="0" y="114300"/>
            <a:ext cx="18263382" cy="958245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-152400" y="5067300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02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3030200" y="-36012"/>
            <a:ext cx="5029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05"/>
          <a:stretch/>
        </p:blipFill>
        <p:spPr>
          <a:xfrm>
            <a:off x="212073" y="266700"/>
            <a:ext cx="9258738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/>
          <a:stretch/>
        </p:blipFill>
        <p:spPr>
          <a:xfrm>
            <a:off x="7239998" y="1714500"/>
            <a:ext cx="10027653" cy="818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트랜잭션 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다중 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트랜잭션 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95300"/>
            <a:ext cx="5105400" cy="95200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638300"/>
            <a:ext cx="9508632" cy="79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28700"/>
            <a:ext cx="8164227" cy="77842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1516284"/>
            <a:ext cx="7669635" cy="72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7211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2725" y="42291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점검 예약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맞춤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150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7719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87250" y="43815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최저가 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</a:t>
            </a:r>
            <a:endParaRPr kumimoji="0" lang="en-US" altLang="ko-KR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추천 부품</a:t>
            </a:r>
            <a:r>
              <a:rPr lang="en-US" altLang="ko-KR" sz="2200" spc="-100" dirty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200" spc="-100" dirty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634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8002" y="4127500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934893"/>
            <a:ext cx="11325989" cy="35469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52436"/>
            <a:ext cx="9296400" cy="3682457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깃 활용</a:t>
            </a:r>
          </a:p>
        </p:txBody>
      </p:sp>
    </p:spTree>
    <p:extLst>
      <p:ext uri="{BB962C8B-B14F-4D97-AF65-F5344CB8AC3E}">
        <p14:creationId xmlns:p14="http://schemas.microsoft.com/office/powerpoint/2010/main" val="1615742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박영웅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가게의 리뷰 구현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예약페이지 구현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정비 일정관리 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+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소모품 교체시기 알림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(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현재 </a:t>
            </a:r>
            <a:r>
              <a:rPr lang="ko-KR" altLang="en-US" sz="2300" spc="-100" dirty="0" err="1">
                <a:solidFill>
                  <a:srgbClr val="FFFDF6"/>
                </a:solidFill>
                <a:ea typeface="Hallym Gothic Regular"/>
              </a:rPr>
              <a:t>미구현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)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프로젝트 진행 방향성</a:t>
            </a:r>
            <a:endParaRPr lang="en-US" sz="30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48732" y="723265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ER Diagram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제작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백 엔드 테이블 베이스 틀 제작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(MySQL, </a:t>
            </a:r>
            <a:r>
              <a:rPr lang="en-US" altLang="ko-KR" sz="2200" spc="-100" dirty="0" err="1">
                <a:solidFill>
                  <a:srgbClr val="002841"/>
                </a:solidFill>
                <a:ea typeface="Hallym Gothic Regular"/>
              </a:rPr>
              <a:t>SpringBoot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),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샘플 데이터 제작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(MySQL)</a:t>
            </a: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>
                <a:solidFill>
                  <a:srgbClr val="002841"/>
                </a:solidFill>
                <a:ea typeface="Hallym Gothic Regular"/>
              </a:rPr>
              <a:t>가게별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 리뷰 구현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ko-KR" altLang="en-US" sz="2200" spc="-100" dirty="0" err="1">
                <a:solidFill>
                  <a:srgbClr val="002841"/>
                </a:solidFill>
                <a:ea typeface="Hallym Gothic Regular"/>
              </a:rPr>
              <a:t>부품샵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  아이템 상세 사진 변경 및 표시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>
                <a:solidFill>
                  <a:srgbClr val="002841"/>
                </a:solidFill>
                <a:latin typeface="Hallym Gothic Regular"/>
              </a:rPr>
              <a:t>예약페이지</a:t>
            </a:r>
            <a:r>
              <a:rPr lang="en-US" altLang="ko-KR" sz="2200" spc="-100" dirty="0">
                <a:solidFill>
                  <a:srgbClr val="002841"/>
                </a:solidFill>
                <a:latin typeface="Hallym Gothic Regular"/>
              </a:rPr>
              <a:t>, </a:t>
            </a:r>
            <a:r>
              <a:rPr lang="ko-KR" altLang="en-US" sz="2200" spc="-100" dirty="0">
                <a:solidFill>
                  <a:srgbClr val="002841"/>
                </a:solidFill>
                <a:latin typeface="Hallym Gothic Regular"/>
              </a:rPr>
              <a:t>체인점 안내 페이지  작성</a:t>
            </a:r>
            <a:endParaRPr lang="en-US" altLang="ko-KR" sz="2200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93464" y="7034439"/>
            <a:ext cx="7361918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팀 피드백 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- 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서로 각자 원하는 작업을 하다 보니 연동이 안되는 경우가 생김</a:t>
            </a:r>
            <a:endParaRPr lang="en-US" b="0" i="0" u="none" strike="noStrike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개인 피드백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- 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초반에 필요하다고 생각되어 많이 작성됐던 </a:t>
            </a: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Entity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들이 정리가 잘 되지 않았음</a:t>
            </a:r>
            <a:endParaRPr lang="en-US" altLang="ko-KR" spc="-100" dirty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b="0" i="0" u="none" strike="noStrike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- </a:t>
            </a:r>
            <a:r>
              <a:rPr lang="ko-KR" altLang="en-US" b="0" i="0" u="none" strike="noStrike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일부 </a:t>
            </a:r>
            <a:r>
              <a:rPr lang="ko-KR" altLang="en-US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설명에 대한 부재로 혼동이 생겼음</a:t>
            </a:r>
            <a:r>
              <a:rPr lang="en-US" altLang="ko-KR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(ex: car, vehicle)</a:t>
            </a:r>
            <a:endParaRPr lang="en-US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4562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피드백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00886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20017" y="805997"/>
            <a:ext cx="10591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유스케이스</a:t>
            </a:r>
            <a:r>
              <a:rPr lang="ko-KR" altLang="en-US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     초기</a:t>
            </a:r>
            <a:r>
              <a:rPr lang="en-US" altLang="ko-KR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ERD,  </a:t>
            </a:r>
            <a:r>
              <a:rPr lang="en-US" altLang="ko-KR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entitiy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>
                <a:solidFill>
                  <a:srgbClr val="002841"/>
                </a:solidFill>
                <a:latin typeface="Hallym Gothic Regular"/>
              </a:rPr>
              <a:t>iagram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80" y="2394970"/>
            <a:ext cx="14502897" cy="70526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2050" name="Picture 2" descr="414635120-49e3ff12-e08e-4a8a-8448-3f8d277c6937.png (1465×67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862"/>
            <a:ext cx="14664954" cy="693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43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4800600" y="-1566"/>
            <a:ext cx="1348218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16129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4386047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7291664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0099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8948" y="378681"/>
            <a:ext cx="59002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7965162" y="71933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5362" y="696253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7976048" y="486874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물리적 설계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17657" y="1974754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7957457" y="1992175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일정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10400" y="4826729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04.</a:t>
            </a: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7976048" y="626331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시스템 구조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25362" y="625305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05.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-1" y="6667500"/>
            <a:ext cx="4795381" cy="37653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021286" y="3324321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03.</a:t>
            </a: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7976048" y="3366332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논리적 설계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5836159"/>
            <a:ext cx="11607800" cy="254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 bwMode="blackWhite">
          <a:xfrm>
            <a:off x="12338672" y="38100"/>
            <a:ext cx="2411919" cy="216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SWOT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차고지 서비스란 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</a:p>
          <a:p>
            <a:pPr marL="342900" lvl="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ko-KR" altLang="en-US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268200" y="180957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일정표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요구 사항 명세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2268200" y="31236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ER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Flow Chart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Sequence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12289145" y="458635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베이스 상세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데이터 베이스 스키마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JPA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 관리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8" name="TextBox 16"/>
          <p:cNvSpPr txBox="1"/>
          <p:nvPr/>
        </p:nvSpPr>
        <p:spPr bwMode="blackWhite">
          <a:xfrm>
            <a:off x="7976048" y="7745198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기술 개발</a:t>
            </a:r>
          </a:p>
        </p:txBody>
      </p:sp>
      <p:sp>
        <p:nvSpPr>
          <p:cNvPr id="29" name="TextBox 17"/>
          <p:cNvSpPr txBox="1"/>
          <p:nvPr/>
        </p:nvSpPr>
        <p:spPr>
          <a:xfrm>
            <a:off x="7025362" y="7734937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06.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281246" y="6055093"/>
            <a:ext cx="403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시스템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관리자 시스템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12300570" y="7172049"/>
            <a:ext cx="56210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진행 사항  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와이어 프레임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RPA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 AWS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 프로그램 구현 결과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8826535"/>
            <a:ext cx="11607800" cy="25400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 bwMode="blackWhite">
          <a:xfrm>
            <a:off x="9249352" y="920749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7025362" y="919723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07.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338672" y="861738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테스트 결과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시큐어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코딩 및 성능  최적화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6" name="TextBox 16"/>
          <p:cNvSpPr txBox="1"/>
          <p:nvPr/>
        </p:nvSpPr>
        <p:spPr bwMode="blackWhite">
          <a:xfrm>
            <a:off x="7976048" y="9207492"/>
            <a:ext cx="2409248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최적화  완료</a:t>
            </a:r>
          </a:p>
        </p:txBody>
      </p:sp>
    </p:spTree>
    <p:extLst>
      <p:ext uri="{BB962C8B-B14F-4D97-AF65-F5344CB8AC3E}">
        <p14:creationId xmlns:p14="http://schemas.microsoft.com/office/powerpoint/2010/main" val="220864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8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SQL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06879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62AC2D-9F9A-4B29-86B5-4649BD91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66" y="2296695"/>
            <a:ext cx="5638099" cy="5274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C7DCE7-687E-4A80-86FE-92FD1F2EC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554" y="2094078"/>
            <a:ext cx="5677692" cy="70685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559B58-3E1D-44D9-8D2D-3CB884E9F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0488" y="2283539"/>
            <a:ext cx="7500357" cy="40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7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4657" y="1810421"/>
            <a:ext cx="3625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백 </a:t>
            </a:r>
            <a:r>
              <a:rPr lang="ko-KR" altLang="en-US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 경로</a:t>
            </a:r>
            <a:r>
              <a:rPr lang="ko-KR" altLang="en-US" b="1" spc="-200" dirty="0">
                <a:solidFill>
                  <a:srgbClr val="002841"/>
                </a:solidFill>
                <a:ea typeface="Hallym Gothic Bold"/>
              </a:rPr>
              <a:t>/</a:t>
            </a:r>
            <a:r>
              <a:rPr lang="ko-KR" altLang="en-US" sz="2400" b="1" spc="-200" dirty="0">
                <a:solidFill>
                  <a:srgbClr val="002841"/>
                </a:solidFill>
                <a:ea typeface="Hallym Gothic Bold"/>
              </a:rPr>
              <a:t>swagger-ui/index.html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762000" y="6627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Swagger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 사용 하여   </a:t>
            </a:r>
            <a:r>
              <a:rPr lang="en-US" altLang="ko-KR" sz="7200" spc="-200" dirty="0">
                <a:solidFill>
                  <a:srgbClr val="002841"/>
                </a:solidFill>
                <a:ea typeface="Hallym Gothic Bold"/>
              </a:rPr>
              <a:t>API   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명세 작성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7696200" y="2247900"/>
            <a:ext cx="342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600" b="1" spc="-200" dirty="0">
                <a:solidFill>
                  <a:srgbClr val="002841"/>
                </a:solidFill>
                <a:ea typeface="Hallym Gothic Bold"/>
              </a:rPr>
              <a:t>영상 삽입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1010" r="1266"/>
          <a:stretch/>
        </p:blipFill>
        <p:spPr>
          <a:xfrm>
            <a:off x="1143000" y="2451100"/>
            <a:ext cx="5943600" cy="7466681"/>
          </a:xfrm>
          <a:prstGeom prst="rect">
            <a:avLst/>
          </a:prstGeom>
        </p:spPr>
      </p:pic>
      <p:pic>
        <p:nvPicPr>
          <p:cNvPr id="7" name="bandicam 2025-03-18 10-06-31-157">
            <a:hlinkClick r:id="" action="ppaction://media"/>
            <a:extLst>
              <a:ext uri="{FF2B5EF4-FFF2-40B4-BE49-F238E27FC236}">
                <a16:creationId xmlns:a16="http://schemas.microsoft.com/office/drawing/2014/main" id="{47E40CD0-FC42-458E-B202-4C479BD93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94201" y="3422190"/>
            <a:ext cx="11049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3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Review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게시판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>
                <a:solidFill>
                  <a:srgbClr val="002841"/>
                </a:solidFill>
                <a:latin typeface="Hallym Gothic Regular"/>
              </a:rPr>
              <a:t>iagram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588015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526" y="2159881"/>
            <a:ext cx="14291674" cy="68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25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9" y="387351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단계에서 </a:t>
            </a:r>
            <a:r>
              <a:rPr lang="ko-KR" altLang="en-US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아쉬운점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06879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F6E783-6D6E-428F-B8B9-88751B5BE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41" y="4400204"/>
            <a:ext cx="10623055" cy="309684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4428A1EA-DC3C-44B4-B6BA-B13F1D44AE37}"/>
              </a:ext>
            </a:extLst>
          </p:cNvPr>
          <p:cNvSpPr txBox="1"/>
          <p:nvPr/>
        </p:nvSpPr>
        <p:spPr>
          <a:xfrm>
            <a:off x="11356678" y="2137567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00" dirty="0">
                <a:solidFill>
                  <a:schemeClr val="bg1"/>
                </a:solidFill>
                <a:ea typeface="Hallym Gothic Regular"/>
              </a:rPr>
              <a:t>예약이 실패했습니다 출력</a:t>
            </a: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3200" b="1" spc="-100" dirty="0">
                <a:solidFill>
                  <a:schemeClr val="bg1"/>
                </a:solidFill>
                <a:ea typeface="Hallym Gothic Regular"/>
              </a:rPr>
              <a:t>(401)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u="none" strike="noStrike" spc="-100" dirty="0">
                <a:solidFill>
                  <a:schemeClr val="bg1"/>
                </a:solidFill>
                <a:latin typeface="Hallym Gothic Regular"/>
              </a:rPr>
              <a:t>예약이 완벽히 구현되지 않았음</a:t>
            </a:r>
            <a:endParaRPr lang="en-US" sz="2800" b="1" i="0" u="none" strike="noStrike" spc="-100" dirty="0">
              <a:solidFill>
                <a:schemeClr val="bg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95694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강미림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팀장의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599582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81772" y="787854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67" y="1185716"/>
            <a:ext cx="8087854" cy="8602275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543" y="2430969"/>
            <a:ext cx="6730126" cy="7337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876532"/>
            <a:ext cx="6172200" cy="77625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강미림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1713907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22225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2113" y="1239157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1907"/>
          <a:stretch/>
        </p:blipFill>
        <p:spPr>
          <a:xfrm>
            <a:off x="457200" y="1143000"/>
            <a:ext cx="9525000" cy="8659433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1608871" y="2778205"/>
            <a:ext cx="60198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3200" b="1" spc="-200" dirty="0">
                <a:solidFill>
                  <a:srgbClr val="002841"/>
                </a:solidFill>
                <a:ea typeface="Hallym Gothic Bold"/>
              </a:rPr>
              <a:t>Selenium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기반 데이터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크롤러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생성  </a:t>
            </a: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자동차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모델별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이미지 추출  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0" y="5452759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웹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스크래핑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(Web Scraping)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         Selenium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활용하여 자동차 이미지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크롤링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HTML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요소 탐색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(Element Selection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      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find_elements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By.CSS_SELECTOR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                                            "div.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plp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__item-image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</a:t>
            </a:r>
          </a:p>
          <a:p>
            <a:pPr lvl="1"/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자동차 이미지 태그 수집 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lvl="1"/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WebDriverWait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사용하여 이미지 로딩을 기다림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7" y="4068536"/>
            <a:ext cx="4411581" cy="48094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008" y="4347859"/>
            <a:ext cx="4696135" cy="41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336549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196193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7745" y="865206"/>
            <a:ext cx="899595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40539" y="2206155"/>
            <a:ext cx="70866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600" b="1" spc="-200" dirty="0" err="1">
                <a:solidFill>
                  <a:srgbClr val="002841"/>
                </a:solidFill>
                <a:ea typeface="Hallym Gothic Bold"/>
              </a:rPr>
              <a:t>BeautifulSoup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을 이용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 웹 </a:t>
            </a:r>
            <a:r>
              <a:rPr lang="ko-KR" altLang="en-US" sz="2600" b="1" spc="-200" dirty="0" err="1">
                <a:solidFill>
                  <a:srgbClr val="002841"/>
                </a:solidFill>
                <a:ea typeface="Hallym Gothic Bold"/>
              </a:rPr>
              <a:t>스크래핑을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통해 </a:t>
            </a:r>
            <a:endParaRPr lang="en-US" altLang="ko-KR" sz="2600" b="1" spc="-200" dirty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엔진오일 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( </a:t>
            </a:r>
            <a:r>
              <a:rPr lang="en-US" altLang="ko-KR" sz="2600" b="1" spc="-200" dirty="0" err="1">
                <a:solidFill>
                  <a:srgbClr val="002841"/>
                </a:solidFill>
                <a:ea typeface="Hallym Gothic Bold"/>
              </a:rPr>
              <a:t>bullsone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 )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제품 이미지 자동 저장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58368" y="3794597"/>
            <a:ext cx="7620000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정규 표현식을 활용한 데이터 정제 및 파일 저장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BeautifulSoup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(html, 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html.parser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HTML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파싱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soup.find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("div", id="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product_list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 리스트 추출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soup.find_all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("li", class_="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item_box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개별 제품 정보 찾기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title_tag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=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("p", class_="subject"):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 추출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clean_filename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(text):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제품명에서 대괄호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([]),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특수 문자 제거   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requests.get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img_url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다운로드 요청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os.makedirs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output_folder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exist_ok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=True) :                      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폴더가 없으면 생성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….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결과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: 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이미지를 다운로드하고 저장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84" y="2930641"/>
            <a:ext cx="5562601" cy="6064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8" y="1407594"/>
            <a:ext cx="6992326" cy="7421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892" y="3200369"/>
            <a:ext cx="4325675" cy="53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8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59838"/>
            <a:ext cx="14537806" cy="7113916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_Crawling 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3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_Crawling 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5704"/>
            <a:ext cx="3472904" cy="367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6011455"/>
            <a:ext cx="6134956" cy="382005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30844" y="4619171"/>
            <a:ext cx="6858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777807" y="5600700"/>
            <a:ext cx="591139" cy="4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57942" y="4041138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Excel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901165" y="5723709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err="1">
                <a:solidFill>
                  <a:srgbClr val="002841"/>
                </a:solidFill>
                <a:ea typeface="Hallym Gothic Bold"/>
              </a:rPr>
              <a:t>Sql</a:t>
            </a: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848600" y="2540154"/>
            <a:ext cx="883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Home page   - </a:t>
            </a:r>
            <a:r>
              <a:rPr lang="ko-KR" altLang="en-US" sz="3600" b="1" spc="-200" dirty="0">
                <a:solidFill>
                  <a:srgbClr val="002841"/>
                </a:solidFill>
                <a:ea typeface="Hallym Gothic Bold"/>
              </a:rPr>
              <a:t>금액 별  제품 정리 리스트 </a:t>
            </a: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21" y="3214967"/>
            <a:ext cx="10988985" cy="5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(Garage + Easy → '</a:t>
            </a:r>
            <a:r>
              <a:rPr lang="en-US" sz="4000" b="1" spc="-100" dirty="0" err="1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7377556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5500" spc="-200" dirty="0" err="1">
                <a:solidFill>
                  <a:srgbClr val="002841"/>
                </a:solidFill>
                <a:ea typeface="Hallym Gothic Bold"/>
              </a:rPr>
              <a:t>챗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봇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9513" y="4267200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Spring</a:t>
            </a:r>
            <a:r>
              <a:rPr lang="ko-KR" altLang="en-US" sz="32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Web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RESTful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API </a:t>
            </a:r>
            <a:r>
              <a:rPr lang="ko-KR" altLang="en-US" sz="2800" b="1" spc="-100" dirty="0" err="1">
                <a:solidFill>
                  <a:srgbClr val="002841"/>
                </a:solidFill>
                <a:ea typeface="Hallym Gothic Regular"/>
              </a:rPr>
              <a:t>생성자</a:t>
            </a:r>
            <a:r>
              <a:rPr lang="ko-KR" altLang="en-US" sz="2800" b="1" spc="-100" dirty="0">
                <a:solidFill>
                  <a:srgbClr val="002841"/>
                </a:solidFill>
                <a:ea typeface="Hallym Gothic Regular"/>
              </a:rPr>
              <a:t> 주입    </a:t>
            </a: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(Constructor Injection)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HTTP POST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Request-Response </a:t>
            </a:r>
            <a:r>
              <a:rPr lang="ko-KR" altLang="en-US" sz="3200" b="1" spc="-100" dirty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sz="32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9743" y="1409700"/>
            <a:ext cx="9011585" cy="3343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채팅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API Controller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구현 예시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(Spring Boot)</a:t>
            </a: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               클라이언트로부터 받은 메시지를 처리하여 응답을 반환</a:t>
            </a: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105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               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REST API   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포인트 제공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8" y="3035300"/>
            <a:ext cx="744959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3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143250"/>
            <a:ext cx="9677400" cy="606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2987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8600" y="135255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goole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90895" y="3016250"/>
            <a:ext cx="604392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OAuth2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 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로그인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5190"/>
          <a:stretch/>
        </p:blipFill>
        <p:spPr>
          <a:xfrm>
            <a:off x="583110" y="1352550"/>
            <a:ext cx="9780090" cy="65051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31982" y="8416512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AuthenticationService.java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9790" y="3556139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OAuth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 검증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			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이메일이 없으면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Invalid Google token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오류 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 회원가입 지원사용자가 처음 로그인하는 경우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자동으로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User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엔티티를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생성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		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JWT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토큰을 발급하여 인증 처리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성공 후    별도의  세션이  아닌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JWT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사용하여 상태를 유지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 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프론트엔드는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  이후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	API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요청 시 헤더에  포함하여  인증 진행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사용자  정보 저장 이   유효한 경우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Filter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 인증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Token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객체생성을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통해 인증 정보를 유지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786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5" y="2079167"/>
            <a:ext cx="9623422" cy="740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111" y="1533971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39600" y="581471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security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43574" y="3473027"/>
            <a:ext cx="9301926" cy="5814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사용자가 로그인 요청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(ID/PW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입력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Spring Security 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인증 관리자 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→			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UserDetailsService.loadUserByUsername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()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DB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사용자 조회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→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비밀번호 검증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성공하면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SecurityContext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	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사용자 정보 저장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완료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sz="24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5561" y="2390648"/>
            <a:ext cx="4121150" cy="47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Spring Security   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인증 흐름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1" y="581471"/>
            <a:ext cx="10097319" cy="7553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8726497"/>
            <a:ext cx="467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CustomUserDetailsService.java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61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Frontend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pic>
        <p:nvPicPr>
          <p:cNvPr id="4098" name="Picture 2" descr="414638374-11a7aaf7-7d11-4633-9221-1368a6ddd543.jpg (736×350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1118427"/>
            <a:ext cx="2712679" cy="12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932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4317305" y="396726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8145971" y="2439160"/>
            <a:ext cx="4196788" cy="7243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3423900" y="2630874"/>
            <a:ext cx="4267200" cy="49034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12799960" y="7688814"/>
            <a:ext cx="4196788" cy="18780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1720850" y="2403251"/>
            <a:ext cx="3043395" cy="2339209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407364" y="6524457"/>
            <a:ext cx="3657600" cy="201977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메인 페이지</a:t>
            </a: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Header, footer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회원가입</a:t>
            </a: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16599" y="135705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황 승현 제작</a:t>
            </a:r>
          </a:p>
        </p:txBody>
      </p:sp>
    </p:spTree>
    <p:extLst>
      <p:ext uri="{BB962C8B-B14F-4D97-AF65-F5344CB8AC3E}">
        <p14:creationId xmlns:p14="http://schemas.microsoft.com/office/powerpoint/2010/main" val="2387885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권민우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Frontend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184677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88726" y="7727950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816599" y="1377908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권 민우 제작</a:t>
            </a:r>
          </a:p>
        </p:txBody>
      </p:sp>
    </p:spTree>
    <p:extLst>
      <p:ext uri="{BB962C8B-B14F-4D97-AF65-F5344CB8AC3E}">
        <p14:creationId xmlns:p14="http://schemas.microsoft.com/office/powerpoint/2010/main" val="2691583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66675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96" y="29718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react _ boot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연결     초기  에러 사항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spc="-200" dirty="0">
                <a:solidFill>
                  <a:srgbClr val="002841"/>
                </a:solidFill>
                <a:ea typeface="Hallym Gothic Bold"/>
              </a:rPr>
              <a:t>Type</a:t>
            </a:r>
            <a:r>
              <a:rPr lang="ko-KR" altLang="en-US" sz="32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200" b="1" spc="-200" dirty="0">
                <a:solidFill>
                  <a:srgbClr val="002841"/>
                </a:solidFill>
                <a:ea typeface="Hallym Gothic Bold"/>
              </a:rPr>
              <a:t>script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의 경우   타입 지정이  적절 할 경우   연결이 쉽지만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그 지정</a:t>
            </a:r>
            <a:r>
              <a:rPr lang="ko-KR" altLang="en-US" sz="2600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이 </a:t>
            </a:r>
            <a:r>
              <a:rPr lang="ko-KR" altLang="en-US" sz="2600" b="0" i="0" u="none" strike="noStrike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 명확하지 않을 경우  연결이 되지 않는 다</a:t>
            </a:r>
            <a:r>
              <a:rPr lang="en-US" altLang="ko-KR" sz="2600" b="0" i="0" u="none" strike="noStrike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..!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2" y="2384425"/>
            <a:ext cx="6858506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4888" t="241" r="1425" b="-241"/>
          <a:stretch/>
        </p:blipFill>
        <p:spPr>
          <a:xfrm>
            <a:off x="8415448" y="4925699"/>
            <a:ext cx="9487198" cy="448690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15000" y="3258825"/>
            <a:ext cx="6248400" cy="17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15448" y="2175294"/>
            <a:ext cx="80437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GoogleCredentialResponse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GoogleLogin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"@react-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oauth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/google"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Google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로그인 추가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51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190" y="5676900"/>
            <a:ext cx="10189326" cy="39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5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 _  </a:t>
            </a:r>
            <a:r>
              <a:rPr lang="ko-KR" altLang="en-US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아쉬운   부분    및   현재  진행 상황 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66900"/>
            <a:ext cx="11506200" cy="859756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6324600" y="6362700"/>
            <a:ext cx="3733800" cy="3200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11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1270000" y="72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기획 회의 후 설계  회의 과정  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66900"/>
            <a:ext cx="10883900" cy="79306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65" b="23136"/>
          <a:stretch/>
        </p:blipFill>
        <p:spPr>
          <a:xfrm>
            <a:off x="11618351" y="4914900"/>
            <a:ext cx="6142697" cy="4388119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887200" y="2552700"/>
            <a:ext cx="5331753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편리성</a:t>
            </a:r>
            <a:endParaRPr lang="en-US" altLang="ko-KR" sz="2800" i="0" u="none" strike="noStrike" spc="-100" dirty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alt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2800" i="0" u="none" strike="noStrike" spc="-100" dirty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224322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89" y="3429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2247900"/>
            <a:ext cx="892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0033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200" dirty="0">
                <a:solidFill>
                  <a:srgbClr val="002841"/>
                </a:solidFill>
                <a:ea typeface="Hallym Gothic Bold"/>
              </a:rPr>
              <a:t>최저가 상품 조회 리스트 추출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5226" r="24435"/>
          <a:stretch/>
        </p:blipFill>
        <p:spPr>
          <a:xfrm>
            <a:off x="10829795" y="793082"/>
            <a:ext cx="6400799" cy="866273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36000"/>
              </a:prstClr>
            </a:outerShdw>
          </a:effec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171" y="3019561"/>
            <a:ext cx="7844528" cy="6455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85" y="2704087"/>
            <a:ext cx="7363853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5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3164938"/>
            <a:ext cx="3860800" cy="5661562"/>
          </a:xfrm>
          <a:prstGeom prst="rect">
            <a:avLst/>
          </a:prstGeom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2817475" y="5781675"/>
            <a:ext cx="1174750" cy="4445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8503969" y="3868469"/>
            <a:ext cx="5661562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1536700"/>
            <a:ext cx="8394700" cy="25400"/>
          </a:xfrm>
          <a:prstGeom prst="rect">
            <a:avLst/>
          </a:prstGeom>
        </p:spPr>
      </p:pic>
      <p:pic>
        <p:nvPicPr>
          <p:cNvPr id="21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829675" y="5775325"/>
            <a:ext cx="1174750" cy="444500"/>
          </a:xfrm>
          <a:prstGeom prst="rect">
            <a:avLst/>
          </a:prstGeom>
          <a:noFill/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4563794" y="3928794"/>
            <a:ext cx="5661562" cy="41211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866389" y="5763512"/>
            <a:ext cx="1240022" cy="457199"/>
          </a:xfrm>
          <a:prstGeom prst="rect">
            <a:avLst/>
          </a:prstGeom>
          <a:noFill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579169" y="3862119"/>
            <a:ext cx="5648862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2200" y="3701446"/>
            <a:ext cx="2870200" cy="4418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부품이나 정비 예약 관리를 위해 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결제 시스템을 도입하자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최저가 부품 리스트를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표현해서 편리하게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Chat – bot </a:t>
            </a:r>
            <a:r>
              <a:rPr lang="ko-KR" altLang="en-US" sz="2300" spc="-100" dirty="0" err="1">
                <a:solidFill>
                  <a:srgbClr val="FFFDF6"/>
                </a:solidFill>
                <a:ea typeface="Hallym Gothic Regular"/>
              </a:rPr>
              <a:t>상담사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 를 도입하자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…!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7425" y="530225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모듈 별 시스템을 만들자 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!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</a:rPr>
              <a:t>차량 데이터 저장 </a:t>
            </a:r>
            <a:endParaRPr lang="en-US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9200" y="1028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기획 회의 흐름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2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 dirty="0">
                <a:solidFill>
                  <a:srgbClr val="002841">
                    <a:alpha val="63922"/>
                  </a:srgbClr>
                </a:solidFill>
                <a:latin typeface="Hallym Gothic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76078"/>
                  </a:srgbClr>
                </a:solidFill>
                <a:latin typeface="Hallym Gothic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87843"/>
                  </a:srgbClr>
                </a:solidFill>
                <a:latin typeface="Hallym Gothic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/>
                </a:solidFill>
                <a:latin typeface="Hallym Gothic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1200" y="4255819"/>
            <a:ext cx="2870200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정비소에 갈 때 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             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필요한 정보는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 정비소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?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1797050" y="3939376"/>
            <a:ext cx="2870200" cy="33042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dirty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23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dirty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2300" dirty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2300" dirty="0">
                <a:solidFill>
                  <a:srgbClr val="FFFDF6"/>
                </a:solidFill>
                <a:latin typeface="Hallym Gothic Regular"/>
              </a:rPr>
              <a:t>정비 기록 등 </a:t>
            </a:r>
            <a:endParaRPr lang="en-US" altLang="ko-KR" sz="23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14160" y="7319471"/>
            <a:ext cx="2925540" cy="1170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손쉽게 사이트 이용하려면 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..?</a:t>
            </a:r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800556" y="3970697"/>
            <a:ext cx="2731838" cy="51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공동 명의자 등록  </a:t>
            </a:r>
            <a:endParaRPr lang="en-US" altLang="ko-KR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393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600" y="752475"/>
            <a:ext cx="141351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50" y="1782681"/>
            <a:ext cx="6548670" cy="5829036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01175" y="45206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282" y="6743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289" y="3032482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605" y="5559138"/>
            <a:ext cx="8214927" cy="4156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b="3824"/>
          <a:stretch/>
        </p:blipFill>
        <p:spPr>
          <a:xfrm>
            <a:off x="10692540" y="495301"/>
            <a:ext cx="6894434" cy="43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 </a:t>
            </a:r>
            <a:r>
              <a:rPr lang="ko-KR" altLang="en-US" sz="2400" b="0" i="0" u="none" strike="noStrike" spc="-100" dirty="0" err="1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3204</Words>
  <Application>Microsoft Office PowerPoint</Application>
  <PresentationFormat>사용자 지정</PresentationFormat>
  <Paragraphs>600</Paragraphs>
  <Slides>51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7" baseType="lpstr">
      <vt:lpstr>Pretendard Medium</vt:lpstr>
      <vt:lpstr>Pretendard ExtraBold</vt:lpstr>
      <vt:lpstr>Pretendard SemiBold</vt:lpstr>
      <vt:lpstr>Pretendard Light</vt:lpstr>
      <vt:lpstr>Consolas</vt:lpstr>
      <vt:lpstr>Hallym Gothic Medium</vt:lpstr>
      <vt:lpstr>LINE Seed Sans KR Regular</vt:lpstr>
      <vt:lpstr>맑은 고딕</vt:lpstr>
      <vt:lpstr>Hallym Gothic Bold</vt:lpstr>
      <vt:lpstr>Pretendard</vt:lpstr>
      <vt:lpstr>Pretendard Bold</vt:lpstr>
      <vt:lpstr>Hallym Gothic Regular</vt:lpstr>
      <vt:lpstr>Calibri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06-09</cp:lastModifiedBy>
  <cp:revision>210</cp:revision>
  <dcterms:created xsi:type="dcterms:W3CDTF">2006-08-16T00:00:00Z</dcterms:created>
  <dcterms:modified xsi:type="dcterms:W3CDTF">2025-03-18T02:37:42Z</dcterms:modified>
</cp:coreProperties>
</file>